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Montserrat" charset="1" panose="00000500000000000000"/>
      <p:regular r:id="rId12"/>
    </p:embeddedFont>
    <p:embeddedFont>
      <p:font typeface="Montserrat Bold" charset="1" panose="00000600000000000000"/>
      <p:regular r:id="rId13"/>
    </p:embeddedFont>
    <p:embeddedFont>
      <p:font typeface="Montserrat Italics" charset="1" panose="00000500000000000000"/>
      <p:regular r:id="rId14"/>
    </p:embeddedFont>
    <p:embeddedFont>
      <p:font typeface="Montserrat Bold Italics" charset="1" panose="00000600000000000000"/>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TT Autonomous" charset="1" panose="020B0003030000000000"/>
      <p:regular r:id="rId20"/>
    </p:embeddedFont>
    <p:embeddedFont>
      <p:font typeface="TT Autonomous Bold" charset="1" panose="020B0003030000000000"/>
      <p:regular r:id="rId21"/>
    </p:embeddedFont>
    <p:embeddedFont>
      <p:font typeface="TT Autonomous Italics" charset="1" panose="020B0003030000000000"/>
      <p:regular r:id="rId22"/>
    </p:embeddedFont>
    <p:embeddedFont>
      <p:font typeface="TT Autonomous Bold Italics" charset="1" panose="020B0003030000000000"/>
      <p:regular r:id="rId23"/>
    </p:embeddedFont>
    <p:embeddedFont>
      <p:font typeface="TT Lakes Neue Extended" charset="1" panose="02010001040000080307"/>
      <p:regular r:id="rId24"/>
    </p:embeddedFont>
    <p:embeddedFont>
      <p:font typeface="TT Lakes Neue Extended Bold" charset="1" panose="02010001040000080307"/>
      <p:regular r:id="rId25"/>
    </p:embeddedFont>
    <p:embeddedFont>
      <p:font typeface="TT Lakes Neue Extended Italics" charset="1" panose="02010001040000080307"/>
      <p:regular r:id="rId26"/>
    </p:embeddedFont>
    <p:embeddedFont>
      <p:font typeface="TT Lakes Neue Extended Bold Italics" charset="1" panose="02010001040000080307"/>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https://github.com/rwightman/pytorch-image-models" TargetMode="External" Type="http://schemas.openxmlformats.org/officeDocument/2006/relationships/hyperlink"/><Relationship Id="rId6" Target="https://github.com/rwightman/pytorch-image-models"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84715" y="1554179"/>
            <a:ext cx="8223110" cy="950149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13711" y="-4357992"/>
            <a:ext cx="8223110" cy="950149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859195" y="850954"/>
            <a:ext cx="2569610" cy="1685236"/>
          </a:xfrm>
          <a:prstGeom prst="rect">
            <a:avLst/>
          </a:prstGeom>
        </p:spPr>
      </p:pic>
      <p:grpSp>
        <p:nvGrpSpPr>
          <p:cNvPr name="Group 5" id="5"/>
          <p:cNvGrpSpPr/>
          <p:nvPr/>
        </p:nvGrpSpPr>
        <p:grpSpPr>
          <a:xfrm rot="0">
            <a:off x="17002127" y="9099308"/>
            <a:ext cx="514346" cy="514346"/>
            <a:chOff x="0" y="0"/>
            <a:chExt cx="812800" cy="812800"/>
          </a:xfrm>
        </p:grpSpPr>
        <p:sp>
          <p:nvSpPr>
            <p:cNvPr name="Freeform 6" id="6"/>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7" id="7"/>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7331080" y="5715367"/>
            <a:ext cx="3625840" cy="1255315"/>
          </a:xfrm>
          <a:prstGeom prst="rect">
            <a:avLst/>
          </a:prstGeom>
        </p:spPr>
        <p:txBody>
          <a:bodyPr anchor="t" rtlCol="false" tIns="0" lIns="0" bIns="0" rIns="0">
            <a:spAutoFit/>
          </a:bodyPr>
          <a:lstStyle/>
          <a:p>
            <a:pPr algn="ctr">
              <a:lnSpc>
                <a:spcPts val="4877"/>
              </a:lnSpc>
            </a:pPr>
            <a:r>
              <a:rPr lang="en-US" sz="4735">
                <a:solidFill>
                  <a:srgbClr val="FFFFFF"/>
                </a:solidFill>
                <a:latin typeface="TT Lakes Neue Extended Italics"/>
              </a:rPr>
              <a:t>STAJ</a:t>
            </a:r>
          </a:p>
          <a:p>
            <a:pPr algn="ctr">
              <a:lnSpc>
                <a:spcPts val="4877"/>
              </a:lnSpc>
            </a:pPr>
            <a:r>
              <a:rPr lang="en-US" sz="4735">
                <a:solidFill>
                  <a:srgbClr val="FFFFFF"/>
                </a:solidFill>
                <a:latin typeface="TT Lakes Neue Extended Italics"/>
              </a:rPr>
              <a:t>SUNUMU</a:t>
            </a:r>
          </a:p>
        </p:txBody>
      </p:sp>
      <p:sp>
        <p:nvSpPr>
          <p:cNvPr name="TextBox 9" id="9"/>
          <p:cNvSpPr txBox="true"/>
          <p:nvPr/>
        </p:nvSpPr>
        <p:spPr>
          <a:xfrm rot="0">
            <a:off x="3964329" y="3324526"/>
            <a:ext cx="10359342" cy="2074527"/>
          </a:xfrm>
          <a:prstGeom prst="rect">
            <a:avLst/>
          </a:prstGeom>
        </p:spPr>
        <p:txBody>
          <a:bodyPr anchor="t" rtlCol="false" tIns="0" lIns="0" bIns="0" rIns="0">
            <a:spAutoFit/>
          </a:bodyPr>
          <a:lstStyle/>
          <a:p>
            <a:pPr algn="ctr">
              <a:lnSpc>
                <a:spcPts val="8087"/>
              </a:lnSpc>
            </a:pPr>
            <a:r>
              <a:rPr lang="en-US" sz="7852">
                <a:solidFill>
                  <a:srgbClr val="FFFFFF"/>
                </a:solidFill>
                <a:latin typeface="TT Lakes Neue Extended Bold"/>
              </a:rPr>
              <a:t>KTO KARATAY ÜNİVERSİTESİ</a:t>
            </a:r>
          </a:p>
        </p:txBody>
      </p:sp>
      <p:sp>
        <p:nvSpPr>
          <p:cNvPr name="TextBox 10" id="10"/>
          <p:cNvSpPr txBox="true"/>
          <p:nvPr/>
        </p:nvSpPr>
        <p:spPr>
          <a:xfrm rot="0">
            <a:off x="7378378" y="8103592"/>
            <a:ext cx="3531245" cy="379729"/>
          </a:xfrm>
          <a:prstGeom prst="rect">
            <a:avLst/>
          </a:prstGeom>
        </p:spPr>
        <p:txBody>
          <a:bodyPr anchor="t" rtlCol="false" tIns="0" lIns="0" bIns="0" rIns="0">
            <a:spAutoFit/>
          </a:bodyPr>
          <a:lstStyle/>
          <a:p>
            <a:pPr algn="ctr">
              <a:lnSpc>
                <a:spcPts val="3220"/>
              </a:lnSpc>
            </a:pPr>
            <a:r>
              <a:rPr lang="en-US" sz="2300">
                <a:solidFill>
                  <a:srgbClr val="FFFFFF"/>
                </a:solidFill>
                <a:latin typeface="TT Autonomous"/>
              </a:rPr>
              <a:t>BAŞAK YALÇINER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649261" y="-3591752"/>
            <a:ext cx="8223110" cy="9501492"/>
          </a:xfrm>
          <a:prstGeom prst="rect">
            <a:avLst/>
          </a:prstGeom>
        </p:spPr>
      </p:pic>
      <p:grpSp>
        <p:nvGrpSpPr>
          <p:cNvPr name="Group 3" id="3"/>
          <p:cNvGrpSpPr/>
          <p:nvPr/>
        </p:nvGrpSpPr>
        <p:grpSpPr>
          <a:xfrm rot="0">
            <a:off x="17002127" y="9099308"/>
            <a:ext cx="514346" cy="514346"/>
            <a:chOff x="0" y="0"/>
            <a:chExt cx="812800" cy="812800"/>
          </a:xfrm>
        </p:grpSpPr>
        <p:sp>
          <p:nvSpPr>
            <p:cNvPr name="Freeform 4" id="4"/>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5" id="5"/>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pic>
        <p:nvPicPr>
          <p:cNvPr name="Picture 6" id="6"/>
          <p:cNvPicPr>
            <a:picLocks noChangeAspect="true"/>
          </p:cNvPicPr>
          <p:nvPr/>
        </p:nvPicPr>
        <p:blipFill>
          <a:blip r:embed="rId4"/>
          <a:srcRect l="0" t="0" r="0" b="0"/>
          <a:stretch>
            <a:fillRect/>
          </a:stretch>
        </p:blipFill>
        <p:spPr>
          <a:xfrm flipH="false" flipV="false" rot="0">
            <a:off x="1161568" y="5304390"/>
            <a:ext cx="16153632" cy="2806694"/>
          </a:xfrm>
          <a:prstGeom prst="rect">
            <a:avLst/>
          </a:prstGeom>
        </p:spPr>
      </p:pic>
      <p:sp>
        <p:nvSpPr>
          <p:cNvPr name="TextBox 7" id="7"/>
          <p:cNvSpPr txBox="true"/>
          <p:nvPr/>
        </p:nvSpPr>
        <p:spPr>
          <a:xfrm rot="0">
            <a:off x="1214035" y="2240915"/>
            <a:ext cx="2768947" cy="5238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Open Sauce Bold"/>
              </a:rPr>
              <a:t>Model Eğitimi: </a:t>
            </a:r>
          </a:p>
        </p:txBody>
      </p:sp>
      <p:sp>
        <p:nvSpPr>
          <p:cNvPr name="TextBox 8" id="8"/>
          <p:cNvSpPr txBox="true"/>
          <p:nvPr/>
        </p:nvSpPr>
        <p:spPr>
          <a:xfrm rot="0">
            <a:off x="1214035" y="3140073"/>
            <a:ext cx="15926596" cy="1844040"/>
          </a:xfrm>
          <a:prstGeom prst="rect">
            <a:avLst/>
          </a:prstGeom>
        </p:spPr>
        <p:txBody>
          <a:bodyPr anchor="t" rtlCol="false" tIns="0" lIns="0" bIns="0" rIns="0">
            <a:spAutoFit/>
          </a:bodyPr>
          <a:lstStyle/>
          <a:p>
            <a:pPr>
              <a:lnSpc>
                <a:spcPts val="3359"/>
              </a:lnSpc>
            </a:pPr>
            <a:r>
              <a:rPr lang="en-US" sz="2400">
                <a:solidFill>
                  <a:srgbClr val="FFFFFF"/>
                </a:solidFill>
                <a:latin typeface="Open Sauce"/>
              </a:rPr>
              <a:t>MIDAS algoritması, derin öğrenme modelleri kullanarak derinlik tahmini yapar. Bu modeller, büyük bir eğitim veri seti kullanarak eğitilir. MIDAS veri seti, model eğitimi için kullanılan verileri içerir.</a:t>
            </a:r>
          </a:p>
          <a:p>
            <a:pPr>
              <a:lnSpc>
                <a:spcPts val="4759"/>
              </a:lnSpc>
            </a:pPr>
          </a:p>
          <a:p>
            <a:pPr>
              <a:lnSpc>
                <a:spcPts val="3359"/>
              </a:lnSpc>
            </a:pPr>
          </a:p>
        </p:txBody>
      </p:sp>
      <p:sp>
        <p:nvSpPr>
          <p:cNvPr name="TextBox 9" id="9"/>
          <p:cNvSpPr txBox="true"/>
          <p:nvPr/>
        </p:nvSpPr>
        <p:spPr>
          <a:xfrm rot="0">
            <a:off x="1587492" y="6446434"/>
            <a:ext cx="1871637" cy="372745"/>
          </a:xfrm>
          <a:prstGeom prst="rect">
            <a:avLst/>
          </a:prstGeom>
        </p:spPr>
        <p:txBody>
          <a:bodyPr anchor="t" rtlCol="false" tIns="0" lIns="0" bIns="0" rIns="0">
            <a:spAutoFit/>
          </a:bodyPr>
          <a:lstStyle/>
          <a:p>
            <a:pPr algn="ctr">
              <a:lnSpc>
                <a:spcPts val="3079"/>
              </a:lnSpc>
            </a:pPr>
            <a:r>
              <a:rPr lang="en-US" sz="2199">
                <a:solidFill>
                  <a:srgbClr val="FFFFFF"/>
                </a:solidFill>
                <a:latin typeface="Open Sauce Bold"/>
              </a:rPr>
              <a:t>Girdi Verileri </a:t>
            </a:r>
          </a:p>
        </p:txBody>
      </p:sp>
      <p:sp>
        <p:nvSpPr>
          <p:cNvPr name="TextBox 10" id="10"/>
          <p:cNvSpPr txBox="true"/>
          <p:nvPr/>
        </p:nvSpPr>
        <p:spPr>
          <a:xfrm rot="0">
            <a:off x="8302565" y="6307052"/>
            <a:ext cx="1871637" cy="763270"/>
          </a:xfrm>
          <a:prstGeom prst="rect">
            <a:avLst/>
          </a:prstGeom>
        </p:spPr>
        <p:txBody>
          <a:bodyPr anchor="t" rtlCol="false" tIns="0" lIns="0" bIns="0" rIns="0">
            <a:spAutoFit/>
          </a:bodyPr>
          <a:lstStyle/>
          <a:p>
            <a:pPr algn="ctr">
              <a:lnSpc>
                <a:spcPts val="3079"/>
              </a:lnSpc>
            </a:pPr>
            <a:r>
              <a:rPr lang="en-US" sz="2199">
                <a:solidFill>
                  <a:srgbClr val="FFFFFF"/>
                </a:solidFill>
                <a:latin typeface="Open Sauce Bold"/>
              </a:rPr>
              <a:t>Özellik Haritaları</a:t>
            </a:r>
          </a:p>
        </p:txBody>
      </p:sp>
      <p:sp>
        <p:nvSpPr>
          <p:cNvPr name="TextBox 11" id="11"/>
          <p:cNvSpPr txBox="true"/>
          <p:nvPr/>
        </p:nvSpPr>
        <p:spPr>
          <a:xfrm rot="0">
            <a:off x="4945029" y="6474374"/>
            <a:ext cx="1871637" cy="372745"/>
          </a:xfrm>
          <a:prstGeom prst="rect">
            <a:avLst/>
          </a:prstGeom>
        </p:spPr>
        <p:txBody>
          <a:bodyPr anchor="t" rtlCol="false" tIns="0" lIns="0" bIns="0" rIns="0">
            <a:spAutoFit/>
          </a:bodyPr>
          <a:lstStyle/>
          <a:p>
            <a:pPr algn="ctr">
              <a:lnSpc>
                <a:spcPts val="3079"/>
              </a:lnSpc>
            </a:pPr>
            <a:r>
              <a:rPr lang="en-US" sz="2199">
                <a:solidFill>
                  <a:srgbClr val="FFFFFF"/>
                </a:solidFill>
                <a:latin typeface="Open Sauce Bold"/>
              </a:rPr>
              <a:t>Encoder Ağı</a:t>
            </a:r>
          </a:p>
        </p:txBody>
      </p:sp>
      <p:sp>
        <p:nvSpPr>
          <p:cNvPr name="TextBox 12" id="12"/>
          <p:cNvSpPr txBox="true"/>
          <p:nvPr/>
        </p:nvSpPr>
        <p:spPr>
          <a:xfrm rot="0">
            <a:off x="11660102" y="6502314"/>
            <a:ext cx="1871637" cy="372745"/>
          </a:xfrm>
          <a:prstGeom prst="rect">
            <a:avLst/>
          </a:prstGeom>
        </p:spPr>
        <p:txBody>
          <a:bodyPr anchor="t" rtlCol="false" tIns="0" lIns="0" bIns="0" rIns="0">
            <a:spAutoFit/>
          </a:bodyPr>
          <a:lstStyle/>
          <a:p>
            <a:pPr algn="ctr">
              <a:lnSpc>
                <a:spcPts val="3079"/>
              </a:lnSpc>
            </a:pPr>
            <a:r>
              <a:rPr lang="en-US" sz="2199">
                <a:solidFill>
                  <a:srgbClr val="FFFFFF"/>
                </a:solidFill>
                <a:latin typeface="Open Sauce Bold"/>
              </a:rPr>
              <a:t>Decoder Ağı</a:t>
            </a:r>
          </a:p>
        </p:txBody>
      </p:sp>
      <p:sp>
        <p:nvSpPr>
          <p:cNvPr name="TextBox 13" id="13"/>
          <p:cNvSpPr txBox="true"/>
          <p:nvPr/>
        </p:nvSpPr>
        <p:spPr>
          <a:xfrm rot="0">
            <a:off x="15017638" y="6474374"/>
            <a:ext cx="1871637" cy="372745"/>
          </a:xfrm>
          <a:prstGeom prst="rect">
            <a:avLst/>
          </a:prstGeom>
        </p:spPr>
        <p:txBody>
          <a:bodyPr anchor="t" rtlCol="false" tIns="0" lIns="0" bIns="0" rIns="0">
            <a:spAutoFit/>
          </a:bodyPr>
          <a:lstStyle/>
          <a:p>
            <a:pPr algn="ctr">
              <a:lnSpc>
                <a:spcPts val="3079"/>
              </a:lnSpc>
            </a:pPr>
            <a:r>
              <a:rPr lang="en-US" sz="2199">
                <a:solidFill>
                  <a:srgbClr val="FFFFFF"/>
                </a:solidFill>
                <a:latin typeface="Open Sauce Bold"/>
              </a:rPr>
              <a:t>Çıktı</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649261" y="-3591752"/>
            <a:ext cx="8223110" cy="9501492"/>
          </a:xfrm>
          <a:prstGeom prst="rect">
            <a:avLst/>
          </a:prstGeom>
        </p:spPr>
      </p:pic>
      <p:pic>
        <p:nvPicPr>
          <p:cNvPr name="Picture 3" id="3"/>
          <p:cNvPicPr>
            <a:picLocks noChangeAspect="true"/>
          </p:cNvPicPr>
          <p:nvPr/>
        </p:nvPicPr>
        <p:blipFill>
          <a:blip r:embed="rId2">
            <a:alphaModFix amt="6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76513" y="3976511"/>
            <a:ext cx="8223110" cy="9501492"/>
          </a:xfrm>
          <a:prstGeom prst="rect">
            <a:avLst/>
          </a:prstGeom>
        </p:spPr>
      </p:pic>
      <p:sp>
        <p:nvSpPr>
          <p:cNvPr name="TextBox 4" id="4"/>
          <p:cNvSpPr txBox="true"/>
          <p:nvPr/>
        </p:nvSpPr>
        <p:spPr>
          <a:xfrm rot="0">
            <a:off x="1028700" y="1983105"/>
            <a:ext cx="15693217" cy="6273166"/>
          </a:xfrm>
          <a:prstGeom prst="rect">
            <a:avLst/>
          </a:prstGeom>
        </p:spPr>
        <p:txBody>
          <a:bodyPr anchor="t" rtlCol="false" tIns="0" lIns="0" bIns="0" rIns="0">
            <a:spAutoFit/>
          </a:bodyPr>
          <a:lstStyle/>
          <a:p>
            <a:pPr marL="518155" indent="-259078" lvl="1">
              <a:lnSpc>
                <a:spcPts val="3359"/>
              </a:lnSpc>
              <a:buFont typeface="Arial"/>
              <a:buChar char="•"/>
            </a:pPr>
            <a:r>
              <a:rPr lang="en-US" sz="2399">
                <a:solidFill>
                  <a:srgbClr val="FFFFFF"/>
                </a:solidFill>
                <a:latin typeface="Open Sauce Bold"/>
              </a:rPr>
              <a:t>Girdi Verileri: </a:t>
            </a:r>
            <a:r>
              <a:rPr lang="en-US" sz="2399">
                <a:solidFill>
                  <a:srgbClr val="FFFFFF"/>
                </a:solidFill>
                <a:latin typeface="Open Sauce"/>
              </a:rPr>
              <a:t>Derinlik tahmini için girdi verileri monoküler görüntülerdir. Örneğin, Midas veri setindeki görüntüler gibi.</a:t>
            </a:r>
          </a:p>
          <a:p>
            <a:pPr>
              <a:lnSpc>
                <a:spcPts val="3359"/>
              </a:lnSpc>
            </a:pPr>
          </a:p>
          <a:p>
            <a:pPr marL="518155" indent="-259078" lvl="1">
              <a:lnSpc>
                <a:spcPts val="3359"/>
              </a:lnSpc>
              <a:buFont typeface="Arial"/>
              <a:buChar char="•"/>
            </a:pPr>
            <a:r>
              <a:rPr lang="en-US" sz="2399">
                <a:solidFill>
                  <a:srgbClr val="FFFFFF"/>
                </a:solidFill>
                <a:latin typeface="Open Sauce Bold"/>
              </a:rPr>
              <a:t>Encoder Ağı: </a:t>
            </a:r>
            <a:r>
              <a:rPr lang="en-US" sz="2399">
                <a:solidFill>
                  <a:srgbClr val="FFFFFF"/>
                </a:solidFill>
                <a:latin typeface="Open Sauce"/>
              </a:rPr>
              <a:t>Girdi görüntülerinin özelliklerini öğrenmek için kullanılan önceden eğitilmiş bir sinir ağıdır. Encoder ağı, girdi görüntülerini bir dizi özellik haritasına dönüştürür. Özellik haritaları, her piksel için bir özellik vektörüdür ve görüntülerin daha yüksek seviyeli özelliklerini temsil eder.</a:t>
            </a:r>
          </a:p>
          <a:p>
            <a:pPr>
              <a:lnSpc>
                <a:spcPts val="3359"/>
              </a:lnSpc>
            </a:pPr>
          </a:p>
          <a:p>
            <a:pPr marL="518155" indent="-259078" lvl="1">
              <a:lnSpc>
                <a:spcPts val="3359"/>
              </a:lnSpc>
              <a:buFont typeface="Arial"/>
              <a:buChar char="•"/>
            </a:pPr>
            <a:r>
              <a:rPr lang="en-US" sz="2399">
                <a:solidFill>
                  <a:srgbClr val="FFFFFF"/>
                </a:solidFill>
                <a:latin typeface="Open Sauce Bold"/>
              </a:rPr>
              <a:t>Özellik Haritaları: </a:t>
            </a:r>
            <a:r>
              <a:rPr lang="en-US" sz="2399">
                <a:solidFill>
                  <a:srgbClr val="FFFFFF"/>
                </a:solidFill>
                <a:latin typeface="Open Sauce"/>
              </a:rPr>
              <a:t>Encoder ağından elde edilen özellik vektörlerinin bir koleksiyonudur. Bu özellikler, decoder ağı tarafından derinlik haritalarının oluşturulması için kullanılacaktır.</a:t>
            </a:r>
          </a:p>
          <a:p>
            <a:pPr>
              <a:lnSpc>
                <a:spcPts val="3359"/>
              </a:lnSpc>
            </a:pPr>
          </a:p>
          <a:p>
            <a:pPr marL="518155" indent="-259078" lvl="1">
              <a:lnSpc>
                <a:spcPts val="3359"/>
              </a:lnSpc>
              <a:buFont typeface="Arial"/>
              <a:buChar char="•"/>
            </a:pPr>
            <a:r>
              <a:rPr lang="en-US" sz="2399">
                <a:solidFill>
                  <a:srgbClr val="FFFFFF"/>
                </a:solidFill>
                <a:latin typeface="Open Sauce Bold"/>
              </a:rPr>
              <a:t>Decoder Ağı:</a:t>
            </a:r>
            <a:r>
              <a:rPr lang="en-US" sz="2399">
                <a:solidFill>
                  <a:srgbClr val="FFFFFF"/>
                </a:solidFill>
                <a:latin typeface="Open Sauce"/>
              </a:rPr>
              <a:t> Özellik haritalarını alır ve bunları derinlik haritalarına dönüştürür. Decoder ağı, özellik haritalarının birleştirilmesi ve yeniden boyutlandırılması gibi işlemleri gerçekleştirir.</a:t>
            </a:r>
          </a:p>
          <a:p>
            <a:pPr>
              <a:lnSpc>
                <a:spcPts val="3359"/>
              </a:lnSpc>
            </a:pPr>
          </a:p>
          <a:p>
            <a:pPr marL="518155" indent="-259078" lvl="1">
              <a:lnSpc>
                <a:spcPts val="3359"/>
              </a:lnSpc>
              <a:buFont typeface="Arial"/>
              <a:buChar char="•"/>
            </a:pPr>
            <a:r>
              <a:rPr lang="en-US" sz="2399">
                <a:solidFill>
                  <a:srgbClr val="FFFFFF"/>
                </a:solidFill>
                <a:latin typeface="Open Sauce Bold"/>
              </a:rPr>
              <a:t>Çıktı Verileri: </a:t>
            </a:r>
            <a:r>
              <a:rPr lang="en-US" sz="2399">
                <a:solidFill>
                  <a:srgbClr val="FFFFFF"/>
                </a:solidFill>
                <a:latin typeface="Open Sauce"/>
              </a:rPr>
              <a:t>Derinlik tahminleri, decoder ağı tarafından oluşturulan derinlik haritalarıdır. Her piksel için, derinliğin bir tahmini sağlanır.</a:t>
            </a:r>
          </a:p>
        </p:txBody>
      </p:sp>
      <p:grpSp>
        <p:nvGrpSpPr>
          <p:cNvPr name="Group 5" id="5"/>
          <p:cNvGrpSpPr/>
          <p:nvPr/>
        </p:nvGrpSpPr>
        <p:grpSpPr>
          <a:xfrm rot="0">
            <a:off x="17002127" y="9099308"/>
            <a:ext cx="514346" cy="514346"/>
            <a:chOff x="0" y="0"/>
            <a:chExt cx="812800" cy="812800"/>
          </a:xfrm>
        </p:grpSpPr>
        <p:sp>
          <p:nvSpPr>
            <p:cNvPr name="Freeform 6" id="6"/>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7" id="7"/>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649261" y="-3591752"/>
            <a:ext cx="8223110" cy="9501492"/>
          </a:xfrm>
          <a:prstGeom prst="rect">
            <a:avLst/>
          </a:prstGeom>
        </p:spPr>
      </p:pic>
      <p:grpSp>
        <p:nvGrpSpPr>
          <p:cNvPr name="Group 3" id="3"/>
          <p:cNvGrpSpPr/>
          <p:nvPr/>
        </p:nvGrpSpPr>
        <p:grpSpPr>
          <a:xfrm rot="0">
            <a:off x="17002127" y="9099308"/>
            <a:ext cx="514346" cy="514346"/>
            <a:chOff x="0" y="0"/>
            <a:chExt cx="812800" cy="812800"/>
          </a:xfrm>
        </p:grpSpPr>
        <p:sp>
          <p:nvSpPr>
            <p:cNvPr name="Freeform 4" id="4"/>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5" id="5"/>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pic>
        <p:nvPicPr>
          <p:cNvPr name="Picture 6" id="6"/>
          <p:cNvPicPr>
            <a:picLocks noChangeAspect="true"/>
          </p:cNvPicPr>
          <p:nvPr/>
        </p:nvPicPr>
        <p:blipFill>
          <a:blip r:embed="rId4"/>
          <a:srcRect l="0" t="0" r="0" b="0"/>
          <a:stretch>
            <a:fillRect/>
          </a:stretch>
        </p:blipFill>
        <p:spPr>
          <a:xfrm flipH="false" flipV="false" rot="0">
            <a:off x="8657083" y="2638362"/>
            <a:ext cx="8731226" cy="5010276"/>
          </a:xfrm>
          <a:prstGeom prst="rect">
            <a:avLst/>
          </a:prstGeom>
        </p:spPr>
      </p:pic>
      <p:sp>
        <p:nvSpPr>
          <p:cNvPr name="TextBox 7" id="7"/>
          <p:cNvSpPr txBox="true"/>
          <p:nvPr/>
        </p:nvSpPr>
        <p:spPr>
          <a:xfrm rot="0">
            <a:off x="505423" y="3799463"/>
            <a:ext cx="3200846" cy="1552576"/>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Open Sauce Bold"/>
              </a:rPr>
              <a:t>Derinlik Tahmini: </a:t>
            </a:r>
          </a:p>
          <a:p>
            <a:pPr algn="ctr">
              <a:lnSpc>
                <a:spcPts val="4199"/>
              </a:lnSpc>
              <a:spcBef>
                <a:spcPct val="0"/>
              </a:spcBef>
            </a:pPr>
          </a:p>
          <a:p>
            <a:pPr algn="ctr">
              <a:lnSpc>
                <a:spcPts val="4199"/>
              </a:lnSpc>
              <a:spcBef>
                <a:spcPct val="0"/>
              </a:spcBef>
            </a:pPr>
          </a:p>
        </p:txBody>
      </p:sp>
      <p:sp>
        <p:nvSpPr>
          <p:cNvPr name="TextBox 8" id="8"/>
          <p:cNvSpPr txBox="true"/>
          <p:nvPr/>
        </p:nvSpPr>
        <p:spPr>
          <a:xfrm rot="0">
            <a:off x="505423" y="4733186"/>
            <a:ext cx="7601787" cy="1663065"/>
          </a:xfrm>
          <a:prstGeom prst="rect">
            <a:avLst/>
          </a:prstGeom>
        </p:spPr>
        <p:txBody>
          <a:bodyPr anchor="t" rtlCol="false" tIns="0" lIns="0" bIns="0" rIns="0">
            <a:spAutoFit/>
          </a:bodyPr>
          <a:lstStyle/>
          <a:p>
            <a:pPr>
              <a:lnSpc>
                <a:spcPts val="3359"/>
              </a:lnSpc>
            </a:pPr>
            <a:r>
              <a:rPr lang="en-US" sz="2400">
                <a:solidFill>
                  <a:srgbClr val="FFFFFF"/>
                </a:solidFill>
                <a:latin typeface="Open Sauce"/>
              </a:rPr>
              <a:t>MIDAS algoritması, oluşturulan derinlik haritalarını kullanarak derinlik tahmini yapar. Bu tahminler, nesnelerin üç boyutlu konumlarını ve alan derinliğini belirlemeye yardımcı olabilir.</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1025F"/>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50682">
                <a:alpha val="87843"/>
              </a:srgbClr>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897906" y="1114425"/>
            <a:ext cx="7408032" cy="759079"/>
          </a:xfrm>
          <a:prstGeom prst="rect">
            <a:avLst/>
          </a:prstGeom>
        </p:spPr>
        <p:txBody>
          <a:bodyPr anchor="t" rtlCol="false" tIns="0" lIns="0" bIns="0" rIns="0">
            <a:spAutoFit/>
          </a:bodyPr>
          <a:lstStyle/>
          <a:p>
            <a:pPr algn="ctr">
              <a:lnSpc>
                <a:spcPts val="5768"/>
              </a:lnSpc>
            </a:pPr>
            <a:r>
              <a:rPr lang="en-US" sz="5600">
                <a:solidFill>
                  <a:srgbClr val="FFFFFF"/>
                </a:solidFill>
                <a:latin typeface="TT Lakes Neue Extended Bold Italics"/>
              </a:rPr>
              <a:t>Problem</a:t>
            </a:r>
          </a:p>
        </p:txBody>
      </p:sp>
      <p:sp>
        <p:nvSpPr>
          <p:cNvPr name="TextBox 6" id="6"/>
          <p:cNvSpPr txBox="true"/>
          <p:nvPr/>
        </p:nvSpPr>
        <p:spPr>
          <a:xfrm rot="0">
            <a:off x="10011984" y="1114425"/>
            <a:ext cx="7408032" cy="759079"/>
          </a:xfrm>
          <a:prstGeom prst="rect">
            <a:avLst/>
          </a:prstGeom>
        </p:spPr>
        <p:txBody>
          <a:bodyPr anchor="t" rtlCol="false" tIns="0" lIns="0" bIns="0" rIns="0">
            <a:spAutoFit/>
          </a:bodyPr>
          <a:lstStyle/>
          <a:p>
            <a:pPr algn="ctr">
              <a:lnSpc>
                <a:spcPts val="5768"/>
              </a:lnSpc>
            </a:pPr>
            <a:r>
              <a:rPr lang="en-US" sz="5600">
                <a:solidFill>
                  <a:srgbClr val="FFFFFF"/>
                </a:solidFill>
                <a:latin typeface="TT Lakes Neue Extended Bold Italics"/>
              </a:rPr>
              <a:t>Çözüm</a:t>
            </a:r>
          </a:p>
        </p:txBody>
      </p:sp>
      <p:sp>
        <p:nvSpPr>
          <p:cNvPr name="TextBox 7" id="7"/>
          <p:cNvSpPr txBox="true"/>
          <p:nvPr/>
        </p:nvSpPr>
        <p:spPr>
          <a:xfrm rot="0">
            <a:off x="897906" y="2300420"/>
            <a:ext cx="7408032" cy="81534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Montserrat"/>
              </a:rPr>
              <a:t>Yazdığım mesafe tespit etme kodunun eğitilmiş modelim üzerinde olmayacağına karar verdim.</a:t>
            </a:r>
          </a:p>
        </p:txBody>
      </p:sp>
      <p:sp>
        <p:nvSpPr>
          <p:cNvPr name="TextBox 8" id="8"/>
          <p:cNvSpPr txBox="true"/>
          <p:nvPr/>
        </p:nvSpPr>
        <p:spPr>
          <a:xfrm rot="0">
            <a:off x="897906" y="4138756"/>
            <a:ext cx="7408032" cy="81534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Montserrat"/>
              </a:rPr>
              <a:t>Modelimi başta CPU üzerinden çalıştırıyordum fakat yeterli fps ye sahip değildim. </a:t>
            </a:r>
          </a:p>
        </p:txBody>
      </p:sp>
      <p:sp>
        <p:nvSpPr>
          <p:cNvPr name="TextBox 9" id="9"/>
          <p:cNvSpPr txBox="true"/>
          <p:nvPr/>
        </p:nvSpPr>
        <p:spPr>
          <a:xfrm rot="0">
            <a:off x="897906" y="5813536"/>
            <a:ext cx="7408032" cy="165354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Montserrat"/>
              </a:rPr>
              <a:t>Projede çok uzak mesafelerin ölçümünün mümkün olmadığını ve mono kameralar ile sadece belli bir alanda çalışabileceğimizi deneyimledim. </a:t>
            </a:r>
          </a:p>
        </p:txBody>
      </p:sp>
      <p:sp>
        <p:nvSpPr>
          <p:cNvPr name="TextBox 10" id="10"/>
          <p:cNvSpPr txBox="true"/>
          <p:nvPr/>
        </p:nvSpPr>
        <p:spPr>
          <a:xfrm rot="0">
            <a:off x="10011984" y="2300420"/>
            <a:ext cx="7408032" cy="123444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Montserrat"/>
              </a:rPr>
              <a:t>Perspektif ve pixel değerleri yerine rgb değerlerinden faydalanarak hesaplama yaptım.</a:t>
            </a:r>
          </a:p>
          <a:p>
            <a:pPr algn="ctr">
              <a:lnSpc>
                <a:spcPts val="3359"/>
              </a:lnSpc>
              <a:spcBef>
                <a:spcPct val="0"/>
              </a:spcBef>
            </a:pPr>
          </a:p>
        </p:txBody>
      </p:sp>
      <p:sp>
        <p:nvSpPr>
          <p:cNvPr name="TextBox 11" id="11"/>
          <p:cNvSpPr txBox="true"/>
          <p:nvPr/>
        </p:nvSpPr>
        <p:spPr>
          <a:xfrm rot="0">
            <a:off x="10011984" y="3963485"/>
            <a:ext cx="7408032" cy="165354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Montserrat"/>
              </a:rPr>
              <a:t>Cuda kurulumu yaparak modelimi GPU üzerinde çalıştırmam gerektiğinin daha iyi bir sonuç verdiğini gördüm.</a:t>
            </a:r>
          </a:p>
          <a:p>
            <a:pPr algn="ctr">
              <a:lnSpc>
                <a:spcPts val="3359"/>
              </a:lnSpc>
              <a:spcBef>
                <a:spcPct val="0"/>
              </a:spcBef>
            </a:pPr>
          </a:p>
        </p:txBody>
      </p:sp>
      <p:sp>
        <p:nvSpPr>
          <p:cNvPr name="TextBox 12" id="12"/>
          <p:cNvSpPr txBox="true"/>
          <p:nvPr/>
        </p:nvSpPr>
        <p:spPr>
          <a:xfrm rot="0">
            <a:off x="10285260" y="5784961"/>
            <a:ext cx="7408032" cy="165354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Montserrat"/>
              </a:rPr>
              <a:t> Daha iyi sonuç almak için stereo vision ve sensör verilerinden faydalanmamız gerektiği kanaatine vardım.</a:t>
            </a:r>
          </a:p>
          <a:p>
            <a:pPr algn="ctr">
              <a:lnSpc>
                <a:spcPts val="3359"/>
              </a:lnSpc>
              <a:spcBef>
                <a:spcPct val="0"/>
              </a:spcBef>
            </a:pPr>
          </a:p>
        </p:txBody>
      </p:sp>
      <p:sp>
        <p:nvSpPr>
          <p:cNvPr name="AutoShape 13" id="13"/>
          <p:cNvSpPr/>
          <p:nvPr/>
        </p:nvSpPr>
        <p:spPr>
          <a:xfrm rot="0">
            <a:off x="8521406" y="2503303"/>
            <a:ext cx="1245187" cy="0"/>
          </a:xfrm>
          <a:prstGeom prst="line">
            <a:avLst/>
          </a:prstGeom>
          <a:ln cap="flat" w="28575">
            <a:solidFill>
              <a:srgbClr val="FFFFFF"/>
            </a:solidFill>
            <a:prstDash val="solid"/>
            <a:headEnd type="none" len="sm" w="sm"/>
            <a:tailEnd type="none" len="sm" w="sm"/>
          </a:ln>
        </p:spPr>
      </p:sp>
      <p:sp>
        <p:nvSpPr>
          <p:cNvPr name="AutoShape 14" id="14"/>
          <p:cNvSpPr/>
          <p:nvPr/>
        </p:nvSpPr>
        <p:spPr>
          <a:xfrm>
            <a:off x="8521406" y="4579764"/>
            <a:ext cx="1245187" cy="0"/>
          </a:xfrm>
          <a:prstGeom prst="line">
            <a:avLst/>
          </a:prstGeom>
          <a:ln cap="flat" w="28575">
            <a:solidFill>
              <a:srgbClr val="FFFFFF"/>
            </a:solidFill>
            <a:prstDash val="solid"/>
            <a:headEnd type="none" len="sm" w="sm"/>
            <a:tailEnd type="none" len="sm" w="sm"/>
          </a:ln>
        </p:spPr>
      </p:sp>
      <p:sp>
        <p:nvSpPr>
          <p:cNvPr name="AutoShape 15" id="15"/>
          <p:cNvSpPr/>
          <p:nvPr/>
        </p:nvSpPr>
        <p:spPr>
          <a:xfrm>
            <a:off x="8521406" y="6645069"/>
            <a:ext cx="1245187" cy="0"/>
          </a:xfrm>
          <a:prstGeom prst="line">
            <a:avLst/>
          </a:prstGeom>
          <a:ln cap="flat" w="28575">
            <a:solidFill>
              <a:srgbClr val="FFFFFF"/>
            </a:solidFill>
            <a:prstDash val="solid"/>
            <a:headEnd type="none" len="sm" w="sm"/>
            <a:tailEnd type="none" len="sm" w="sm"/>
          </a:ln>
        </p:spPr>
      </p:sp>
      <p:sp>
        <p:nvSpPr>
          <p:cNvPr name="TextBox 16" id="16"/>
          <p:cNvSpPr txBox="true"/>
          <p:nvPr/>
        </p:nvSpPr>
        <p:spPr>
          <a:xfrm rot="0">
            <a:off x="594708" y="8686276"/>
            <a:ext cx="17098584" cy="815340"/>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Montserrat Bold"/>
              </a:rPr>
              <a:t>Sonuçların Yorumlanması: </a:t>
            </a:r>
            <a:r>
              <a:rPr lang="en-US" sz="2400">
                <a:solidFill>
                  <a:srgbClr val="FFFFFF"/>
                </a:solidFill>
                <a:latin typeface="Montserrat"/>
              </a:rPr>
              <a:t>Son adımda, tahminler sonuçlar olarak yorumlanır ve kullanıcıya sunulur. Bu, nesnelerin konumunu veya üç boyutlu modellerini oluşturmak için kullanılabilir.</a:t>
            </a:r>
          </a:p>
        </p:txBody>
      </p:sp>
      <p:grpSp>
        <p:nvGrpSpPr>
          <p:cNvPr name="Group 17" id="17"/>
          <p:cNvGrpSpPr/>
          <p:nvPr/>
        </p:nvGrpSpPr>
        <p:grpSpPr>
          <a:xfrm rot="0">
            <a:off x="17002127" y="9099308"/>
            <a:ext cx="514346" cy="514346"/>
            <a:chOff x="0" y="0"/>
            <a:chExt cx="812800" cy="812800"/>
          </a:xfrm>
        </p:grpSpPr>
        <p:sp>
          <p:nvSpPr>
            <p:cNvPr name="Freeform 18" id="18"/>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19" id="19"/>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47745" y="3847804"/>
            <a:ext cx="8223110" cy="950149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742027" y="5501418"/>
            <a:ext cx="7468805" cy="8629922"/>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15709" y="-4251061"/>
            <a:ext cx="8223110" cy="9501492"/>
          </a:xfrm>
          <a:prstGeom prst="rect">
            <a:avLst/>
          </a:prstGeom>
        </p:spPr>
      </p:pic>
      <p:grpSp>
        <p:nvGrpSpPr>
          <p:cNvPr name="Group 5" id="5"/>
          <p:cNvGrpSpPr>
            <a:grpSpLocks noChangeAspect="true"/>
          </p:cNvGrpSpPr>
          <p:nvPr/>
        </p:nvGrpSpPr>
        <p:grpSpPr>
          <a:xfrm rot="0">
            <a:off x="6956137" y="4588866"/>
            <a:ext cx="2780624" cy="2780613"/>
            <a:chOff x="0" y="0"/>
            <a:chExt cx="6350000" cy="6349975"/>
          </a:xfrm>
        </p:grpSpPr>
        <p:sp>
          <p:nvSpPr>
            <p:cNvPr name="Freeform 6" id="6"/>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16666" b="-16666"/>
              </a:stretch>
            </a:blipFill>
          </p:spPr>
        </p:sp>
      </p:grpSp>
      <p:sp>
        <p:nvSpPr>
          <p:cNvPr name="TextBox 7" id="7"/>
          <p:cNvSpPr txBox="true"/>
          <p:nvPr/>
        </p:nvSpPr>
        <p:spPr>
          <a:xfrm rot="0">
            <a:off x="5019386" y="7874608"/>
            <a:ext cx="6961202" cy="443732"/>
          </a:xfrm>
          <a:prstGeom prst="rect">
            <a:avLst/>
          </a:prstGeom>
        </p:spPr>
        <p:txBody>
          <a:bodyPr anchor="t" rtlCol="false" tIns="0" lIns="0" bIns="0" rIns="0">
            <a:spAutoFit/>
          </a:bodyPr>
          <a:lstStyle/>
          <a:p>
            <a:pPr algn="ctr">
              <a:lnSpc>
                <a:spcPts val="3447"/>
              </a:lnSpc>
            </a:pPr>
            <a:r>
              <a:rPr lang="en-US" sz="3346">
                <a:solidFill>
                  <a:srgbClr val="FFFFFF"/>
                </a:solidFill>
                <a:latin typeface="TT Lakes Neue Extended Italics"/>
              </a:rPr>
              <a:t>Başak Yalçıner</a:t>
            </a:r>
          </a:p>
        </p:txBody>
      </p:sp>
      <p:sp>
        <p:nvSpPr>
          <p:cNvPr name="TextBox 8" id="8"/>
          <p:cNvSpPr txBox="true"/>
          <p:nvPr/>
        </p:nvSpPr>
        <p:spPr>
          <a:xfrm rot="0">
            <a:off x="5019386" y="2231369"/>
            <a:ext cx="6961202" cy="695368"/>
          </a:xfrm>
          <a:prstGeom prst="rect">
            <a:avLst/>
          </a:prstGeom>
        </p:spPr>
        <p:txBody>
          <a:bodyPr anchor="t" rtlCol="false" tIns="0" lIns="0" bIns="0" rIns="0">
            <a:spAutoFit/>
          </a:bodyPr>
          <a:lstStyle/>
          <a:p>
            <a:pPr algn="ctr">
              <a:lnSpc>
                <a:spcPts val="5301"/>
              </a:lnSpc>
            </a:pPr>
            <a:r>
              <a:rPr lang="en-US" sz="5146">
                <a:solidFill>
                  <a:srgbClr val="FFFFFF"/>
                </a:solidFill>
                <a:latin typeface="TT Lakes Neue Extended Bold Italics"/>
              </a:rPr>
              <a:t>Teşekkürler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47745" y="3386470"/>
            <a:ext cx="8223110" cy="950149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109089" y="-8679808"/>
            <a:ext cx="10640135" cy="12294273"/>
          </a:xfrm>
          <a:prstGeom prst="rect">
            <a:avLst/>
          </a:prstGeom>
        </p:spPr>
      </p:pic>
      <p:grpSp>
        <p:nvGrpSpPr>
          <p:cNvPr name="Group 4" id="4"/>
          <p:cNvGrpSpPr>
            <a:grpSpLocks noChangeAspect="true"/>
          </p:cNvGrpSpPr>
          <p:nvPr/>
        </p:nvGrpSpPr>
        <p:grpSpPr>
          <a:xfrm rot="0">
            <a:off x="10739781" y="491320"/>
            <a:ext cx="4386579" cy="4386561"/>
            <a:chOff x="0" y="0"/>
            <a:chExt cx="6350000" cy="6349975"/>
          </a:xfrm>
        </p:grpSpPr>
        <p:sp>
          <p:nvSpPr>
            <p:cNvPr name="Freeform 5" id="5"/>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752" r="-16752" t="0" b="0"/>
              </a:stretch>
            </a:blipFill>
          </p:spPr>
        </p:sp>
      </p:grpSp>
      <p:sp>
        <p:nvSpPr>
          <p:cNvPr name="TextBox 6" id="6"/>
          <p:cNvSpPr txBox="true"/>
          <p:nvPr/>
        </p:nvSpPr>
        <p:spPr>
          <a:xfrm rot="0">
            <a:off x="875162" y="5978348"/>
            <a:ext cx="13669774" cy="3938905"/>
          </a:xfrm>
          <a:prstGeom prst="rect">
            <a:avLst/>
          </a:prstGeom>
        </p:spPr>
        <p:txBody>
          <a:bodyPr anchor="t" rtlCol="false" tIns="0" lIns="0" bIns="0" rIns="0">
            <a:spAutoFit/>
          </a:bodyPr>
          <a:lstStyle/>
          <a:p>
            <a:pPr>
              <a:lnSpc>
                <a:spcPts val="3919"/>
              </a:lnSpc>
            </a:pPr>
            <a:r>
              <a:rPr lang="en-US" sz="2799">
                <a:solidFill>
                  <a:srgbClr val="FFFFFF"/>
                </a:solidFill>
                <a:latin typeface="Montserrat"/>
              </a:rPr>
              <a:t>Stajımı Ankara Hacettepe Teknokent içerisinde bulunan Yongatek Mikroelektronik şirketinde yaptım.</a:t>
            </a:r>
          </a:p>
          <a:p>
            <a:pPr>
              <a:lnSpc>
                <a:spcPts val="3919"/>
              </a:lnSpc>
            </a:pPr>
          </a:p>
          <a:p>
            <a:pPr>
              <a:lnSpc>
                <a:spcPts val="3919"/>
              </a:lnSpc>
            </a:pPr>
            <a:r>
              <a:rPr lang="en-US" sz="2799">
                <a:solidFill>
                  <a:srgbClr val="FFFFFF"/>
                </a:solidFill>
                <a:latin typeface="Montserrat"/>
              </a:rPr>
              <a:t>Yongatek Mikroelektronik,  IC/ASIC/SoC/Chip Tasarım, 5G/6G ve Uydu İletişimi, Video İşleme ve IoT alanlarında çalışan, Hacettepe Teknokent'te bulunan bir Ar-Ge şirketidir.</a:t>
            </a:r>
          </a:p>
          <a:p>
            <a:pPr>
              <a:lnSpc>
                <a:spcPts val="3919"/>
              </a:lnSpc>
            </a:pPr>
          </a:p>
          <a:p>
            <a:pPr>
              <a:lnSpc>
                <a:spcPts val="3919"/>
              </a:lnSpc>
              <a:spcBef>
                <a:spcPct val="0"/>
              </a:spcBef>
            </a:pPr>
          </a:p>
        </p:txBody>
      </p:sp>
      <p:sp>
        <p:nvSpPr>
          <p:cNvPr name="TextBox 7" id="7"/>
          <p:cNvSpPr txBox="true"/>
          <p:nvPr/>
        </p:nvSpPr>
        <p:spPr>
          <a:xfrm rot="0">
            <a:off x="875162" y="3848679"/>
            <a:ext cx="11925916" cy="1865630"/>
          </a:xfrm>
          <a:prstGeom prst="rect">
            <a:avLst/>
          </a:prstGeom>
        </p:spPr>
        <p:txBody>
          <a:bodyPr anchor="t" rtlCol="false" tIns="0" lIns="0" bIns="0" rIns="0">
            <a:spAutoFit/>
          </a:bodyPr>
          <a:lstStyle/>
          <a:p>
            <a:pPr>
              <a:lnSpc>
                <a:spcPts val="7209"/>
              </a:lnSpc>
            </a:pPr>
            <a:r>
              <a:rPr lang="en-US" sz="6999">
                <a:solidFill>
                  <a:srgbClr val="FFFFFF"/>
                </a:solidFill>
                <a:latin typeface="TT Lakes Neue Extended"/>
              </a:rPr>
              <a:t>YONGATEK Microelectronics</a:t>
            </a:r>
          </a:p>
        </p:txBody>
      </p:sp>
      <p:grpSp>
        <p:nvGrpSpPr>
          <p:cNvPr name="Group 8" id="8"/>
          <p:cNvGrpSpPr/>
          <p:nvPr/>
        </p:nvGrpSpPr>
        <p:grpSpPr>
          <a:xfrm rot="0">
            <a:off x="17002127" y="9099308"/>
            <a:ext cx="514346" cy="514346"/>
            <a:chOff x="0" y="0"/>
            <a:chExt cx="812800" cy="812800"/>
          </a:xfrm>
        </p:grpSpPr>
        <p:sp>
          <p:nvSpPr>
            <p:cNvPr name="Freeform 9" id="9"/>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10" id="10"/>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47745" y="3386470"/>
            <a:ext cx="8223110" cy="9501492"/>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211616" y="-8111719"/>
            <a:ext cx="10640135" cy="12294273"/>
          </a:xfrm>
          <a:prstGeom prst="rect">
            <a:avLst/>
          </a:prstGeom>
        </p:spPr>
      </p:pic>
      <p:sp>
        <p:nvSpPr>
          <p:cNvPr name="TextBox 4" id="4"/>
          <p:cNvSpPr txBox="true"/>
          <p:nvPr/>
        </p:nvSpPr>
        <p:spPr>
          <a:xfrm rot="0">
            <a:off x="1028700" y="2939391"/>
            <a:ext cx="15551323" cy="5006340"/>
          </a:xfrm>
          <a:prstGeom prst="rect">
            <a:avLst/>
          </a:prstGeom>
        </p:spPr>
        <p:txBody>
          <a:bodyPr anchor="t" rtlCol="false" tIns="0" lIns="0" bIns="0" rIns="0">
            <a:spAutoFit/>
          </a:bodyPr>
          <a:lstStyle/>
          <a:p>
            <a:pPr>
              <a:lnSpc>
                <a:spcPts val="3359"/>
              </a:lnSpc>
            </a:pPr>
            <a:r>
              <a:rPr lang="en-US" sz="2400">
                <a:solidFill>
                  <a:srgbClr val="FFFFFF"/>
                </a:solidFill>
                <a:latin typeface="Montserrat"/>
              </a:rPr>
              <a:t>Staj danışmanım bize şirket projelerinde kullanılan algoritmalar ve proje için istedikleri bir liste verdiler. Burada şirket projelerinde gerekli olan algoritmaları içeren bir liste üzerinden bir çalışmak istediğim projeyi seçip, staj sürem içinde teslim etmem gerekiyordu. </a:t>
            </a:r>
          </a:p>
          <a:p>
            <a:pPr>
              <a:lnSpc>
                <a:spcPts val="3359"/>
              </a:lnSpc>
            </a:pPr>
          </a:p>
          <a:p>
            <a:pPr>
              <a:lnSpc>
                <a:spcPts val="3359"/>
              </a:lnSpc>
            </a:pPr>
            <a:r>
              <a:rPr lang="en-US" sz="2400">
                <a:solidFill>
                  <a:srgbClr val="FFFFFF"/>
                </a:solidFill>
                <a:latin typeface="Montserrat"/>
              </a:rPr>
              <a:t>Ben staj projesi olarak alanında ilgili olduğum video işleme ve deep learning alanında Depth Estimation projesini seçtim.  Projem için 20 günlük bir çalışma programı hazırlayıp bu projenin gereksinimleri ve kaynak taramasını araştırarak başladım. </a:t>
            </a:r>
          </a:p>
          <a:p>
            <a:pPr>
              <a:lnSpc>
                <a:spcPts val="3359"/>
              </a:lnSpc>
            </a:pPr>
          </a:p>
          <a:p>
            <a:pPr>
              <a:lnSpc>
                <a:spcPts val="3359"/>
              </a:lnSpc>
              <a:spcBef>
                <a:spcPct val="0"/>
              </a:spcBef>
            </a:pPr>
            <a:r>
              <a:rPr lang="en-US" sz="2400">
                <a:solidFill>
                  <a:srgbClr val="FFFFFF"/>
                </a:solidFill>
                <a:latin typeface="Montserrat"/>
              </a:rPr>
              <a:t>Proje için en uygun algoritmayı bularak kod kısmını ve arayüz tasarımını tamamladım. En son aşamada danışmanımın verdiği kamera ile projeyi gerçek hayatta test ederek performans değerlendirmesi yaptık. Danışmanım Yunus Temurlenk Bey'den yeterli dönüşü alıp projemi raporlayıp stajımı başarılı bir şekilde sonlandırdım.</a:t>
            </a:r>
          </a:p>
        </p:txBody>
      </p:sp>
      <p:sp>
        <p:nvSpPr>
          <p:cNvPr name="TextBox 5" id="5"/>
          <p:cNvSpPr txBox="true"/>
          <p:nvPr/>
        </p:nvSpPr>
        <p:spPr>
          <a:xfrm rot="0">
            <a:off x="1028700" y="1584960"/>
            <a:ext cx="6956933" cy="951230"/>
          </a:xfrm>
          <a:prstGeom prst="rect">
            <a:avLst/>
          </a:prstGeom>
        </p:spPr>
        <p:txBody>
          <a:bodyPr anchor="t" rtlCol="false" tIns="0" lIns="0" bIns="0" rIns="0">
            <a:spAutoFit/>
          </a:bodyPr>
          <a:lstStyle/>
          <a:p>
            <a:pPr>
              <a:lnSpc>
                <a:spcPts val="7209"/>
              </a:lnSpc>
            </a:pPr>
            <a:r>
              <a:rPr lang="en-US" sz="6999">
                <a:solidFill>
                  <a:srgbClr val="FFFFFF"/>
                </a:solidFill>
                <a:latin typeface="TT Lakes Neue Extended Italics"/>
              </a:rPr>
              <a:t>Staj Özeti</a:t>
            </a:r>
          </a:p>
        </p:txBody>
      </p:sp>
      <p:grpSp>
        <p:nvGrpSpPr>
          <p:cNvPr name="Group 6" id="6"/>
          <p:cNvGrpSpPr/>
          <p:nvPr/>
        </p:nvGrpSpPr>
        <p:grpSpPr>
          <a:xfrm rot="0">
            <a:off x="17002127" y="9099308"/>
            <a:ext cx="514346" cy="514346"/>
            <a:chOff x="0" y="0"/>
            <a:chExt cx="812800" cy="812800"/>
          </a:xfrm>
        </p:grpSpPr>
        <p:sp>
          <p:nvSpPr>
            <p:cNvPr name="Freeform 7" id="7"/>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8" id="8"/>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3877" y="3332791"/>
            <a:ext cx="8223110" cy="9501492"/>
          </a:xfrm>
          <a:prstGeom prst="rect">
            <a:avLst/>
          </a:prstGeom>
        </p:spPr>
      </p:pic>
      <p:sp>
        <p:nvSpPr>
          <p:cNvPr name="TextBox 3" id="3"/>
          <p:cNvSpPr txBox="true"/>
          <p:nvPr/>
        </p:nvSpPr>
        <p:spPr>
          <a:xfrm rot="0">
            <a:off x="399238" y="2498090"/>
            <a:ext cx="12976215" cy="291084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Montserrat"/>
              </a:rPr>
              <a:t>Derinlik tahmin modeli, bir görüntüde bulunan farklı nesnelerin derinliğini tahmin etmek için kullanılır. Derinlik tahmini, 2B görüntülerden sahne geometrisi çıkarımına yönelik çok önemli bir adımdır. Monoküler derinlik tahminindeki amaç, girdi olarak yalnızca tek bir RGB görüntüsü verildiğinde, her bir pikselin derinlik değerini veya çıkarım yapan derinlik bilgisini tahmin etmektir. Bu örnek, bir convnet ve basit kayıp fonksiyonları ile bir derinlik tahmin modeli oluşturmak için bir yaklaşım gösterecektir.</a:t>
            </a:r>
          </a:p>
        </p:txBody>
      </p:sp>
      <p:sp>
        <p:nvSpPr>
          <p:cNvPr name="TextBox 4" id="4"/>
          <p:cNvSpPr txBox="true"/>
          <p:nvPr/>
        </p:nvSpPr>
        <p:spPr>
          <a:xfrm rot="0">
            <a:off x="399238" y="871249"/>
            <a:ext cx="15493620" cy="951230"/>
          </a:xfrm>
          <a:prstGeom prst="rect">
            <a:avLst/>
          </a:prstGeom>
        </p:spPr>
        <p:txBody>
          <a:bodyPr anchor="t" rtlCol="false" tIns="0" lIns="0" bIns="0" rIns="0">
            <a:spAutoFit/>
          </a:bodyPr>
          <a:lstStyle/>
          <a:p>
            <a:pPr>
              <a:lnSpc>
                <a:spcPts val="7209"/>
              </a:lnSpc>
            </a:pPr>
            <a:r>
              <a:rPr lang="en-US" sz="6999">
                <a:solidFill>
                  <a:srgbClr val="FFFFFF"/>
                </a:solidFill>
                <a:latin typeface="TT Lakes Neue Extended Italics"/>
              </a:rPr>
              <a:t>Dept Estimation Nedir?</a:t>
            </a:r>
          </a:p>
        </p:txBody>
      </p:sp>
      <p:grpSp>
        <p:nvGrpSpPr>
          <p:cNvPr name="Group 5" id="5"/>
          <p:cNvGrpSpPr/>
          <p:nvPr/>
        </p:nvGrpSpPr>
        <p:grpSpPr>
          <a:xfrm rot="0">
            <a:off x="17002127" y="9099308"/>
            <a:ext cx="514346" cy="514346"/>
            <a:chOff x="0" y="0"/>
            <a:chExt cx="812800" cy="812800"/>
          </a:xfrm>
        </p:grpSpPr>
        <p:sp>
          <p:nvSpPr>
            <p:cNvPr name="Freeform 6" id="6"/>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7" id="7"/>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1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01047" y="3455621"/>
            <a:ext cx="8223110" cy="9501492"/>
          </a:xfrm>
          <a:prstGeom prst="rect">
            <a:avLst/>
          </a:prstGeom>
        </p:spPr>
      </p:pic>
      <p:pic>
        <p:nvPicPr>
          <p:cNvPr name="Picture 3" id="3"/>
          <p:cNvPicPr>
            <a:picLocks noChangeAspect="true"/>
          </p:cNvPicPr>
          <p:nvPr/>
        </p:nvPicPr>
        <p:blipFill>
          <a:blip r:embed="rId2">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82855" y="-5358571"/>
            <a:ext cx="8223110" cy="9501492"/>
          </a:xfrm>
          <a:prstGeom prst="rect">
            <a:avLst/>
          </a:prstGeom>
        </p:spPr>
      </p:pic>
      <p:sp>
        <p:nvSpPr>
          <p:cNvPr name="TextBox 4" id="4"/>
          <p:cNvSpPr txBox="true"/>
          <p:nvPr/>
        </p:nvSpPr>
        <p:spPr>
          <a:xfrm rot="0">
            <a:off x="3654192" y="3569921"/>
            <a:ext cx="10979616" cy="1865630"/>
          </a:xfrm>
          <a:prstGeom prst="rect">
            <a:avLst/>
          </a:prstGeom>
        </p:spPr>
        <p:txBody>
          <a:bodyPr anchor="t" rtlCol="false" tIns="0" lIns="0" bIns="0" rIns="0">
            <a:spAutoFit/>
          </a:bodyPr>
          <a:lstStyle/>
          <a:p>
            <a:pPr algn="ctr">
              <a:lnSpc>
                <a:spcPts val="7209"/>
              </a:lnSpc>
            </a:pPr>
            <a:r>
              <a:rPr lang="en-US" sz="6999">
                <a:solidFill>
                  <a:srgbClr val="FFFFFF"/>
                </a:solidFill>
                <a:latin typeface="TT Lakes Neue Extended Italics"/>
              </a:rPr>
              <a:t>Dept Estimation Çalışma Algoritması</a:t>
            </a:r>
          </a:p>
        </p:txBody>
      </p:sp>
      <p:grpSp>
        <p:nvGrpSpPr>
          <p:cNvPr name="Group 5" id="5"/>
          <p:cNvGrpSpPr/>
          <p:nvPr/>
        </p:nvGrpSpPr>
        <p:grpSpPr>
          <a:xfrm rot="0">
            <a:off x="17002127" y="9099308"/>
            <a:ext cx="514346" cy="514346"/>
            <a:chOff x="0" y="0"/>
            <a:chExt cx="812800" cy="812800"/>
          </a:xfrm>
        </p:grpSpPr>
        <p:sp>
          <p:nvSpPr>
            <p:cNvPr name="Freeform 6" id="6"/>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7" id="7"/>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333721" y="7325876"/>
            <a:ext cx="5125437" cy="592224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43671" y="-5836454"/>
            <a:ext cx="8223110" cy="9501492"/>
          </a:xfrm>
          <a:prstGeom prst="rect">
            <a:avLst/>
          </a:prstGeom>
        </p:spPr>
      </p:pic>
      <p:sp>
        <p:nvSpPr>
          <p:cNvPr name="TextBox 4" id="4"/>
          <p:cNvSpPr txBox="true"/>
          <p:nvPr/>
        </p:nvSpPr>
        <p:spPr>
          <a:xfrm rot="0">
            <a:off x="1323975" y="1423532"/>
            <a:ext cx="15565931" cy="1377949"/>
          </a:xfrm>
          <a:prstGeom prst="rect">
            <a:avLst/>
          </a:prstGeom>
        </p:spPr>
        <p:txBody>
          <a:bodyPr anchor="t" rtlCol="false" tIns="0" lIns="0" bIns="0" rIns="0">
            <a:spAutoFit/>
          </a:bodyPr>
          <a:lstStyle/>
          <a:p>
            <a:pPr algn="ctr">
              <a:lnSpc>
                <a:spcPts val="11200"/>
              </a:lnSpc>
            </a:pPr>
            <a:r>
              <a:rPr lang="en-US" sz="8000">
                <a:solidFill>
                  <a:srgbClr val="FFFFFF"/>
                </a:solidFill>
                <a:latin typeface="TT Lakes Neue Extended Bold Italics"/>
              </a:rPr>
              <a:t>Nasıl Çalışıyor?</a:t>
            </a:r>
          </a:p>
        </p:txBody>
      </p:sp>
      <p:grpSp>
        <p:nvGrpSpPr>
          <p:cNvPr name="Group 5" id="5"/>
          <p:cNvGrpSpPr/>
          <p:nvPr/>
        </p:nvGrpSpPr>
        <p:grpSpPr>
          <a:xfrm rot="0">
            <a:off x="1323975" y="4468720"/>
            <a:ext cx="3086100" cy="3086100"/>
            <a:chOff x="0" y="0"/>
            <a:chExt cx="812800" cy="812800"/>
          </a:xfrm>
        </p:grpSpPr>
        <p:sp>
          <p:nvSpPr>
            <p:cNvPr name="Freeform 6" id="6"/>
            <p:cNvSpPr/>
            <p:nvPr/>
          </p:nvSpPr>
          <p:spPr>
            <a:xfrm flipH="false" flipV="false">
              <a:off x="0" y="0"/>
              <a:ext cx="812800" cy="812800"/>
            </a:xfrm>
            <a:custGeom>
              <a:avLst/>
              <a:gdLst/>
              <a:ahLst/>
              <a:cxnLst/>
              <a:rect r="r" b="b" t="t" l="l"/>
              <a:pathLst>
                <a:path h="812800" w="812800">
                  <a:moveTo>
                    <a:pt x="75259" y="0"/>
                  </a:moveTo>
                  <a:lnTo>
                    <a:pt x="737541" y="0"/>
                  </a:lnTo>
                  <a:cubicBezTo>
                    <a:pt x="779105" y="0"/>
                    <a:pt x="812800" y="33695"/>
                    <a:pt x="812800" y="75259"/>
                  </a:cubicBezTo>
                  <a:lnTo>
                    <a:pt x="812800" y="737541"/>
                  </a:lnTo>
                  <a:cubicBezTo>
                    <a:pt x="812800" y="779105"/>
                    <a:pt x="779105" y="812800"/>
                    <a:pt x="737541" y="812800"/>
                  </a:cubicBezTo>
                  <a:lnTo>
                    <a:pt x="75259" y="812800"/>
                  </a:lnTo>
                  <a:cubicBezTo>
                    <a:pt x="33695" y="812800"/>
                    <a:pt x="0" y="779105"/>
                    <a:pt x="0" y="737541"/>
                  </a:cubicBezTo>
                  <a:lnTo>
                    <a:pt x="0" y="75259"/>
                  </a:lnTo>
                  <a:cubicBezTo>
                    <a:pt x="0" y="33695"/>
                    <a:pt x="33695" y="0"/>
                    <a:pt x="75259" y="0"/>
                  </a:cubicBezTo>
                  <a:close/>
                </a:path>
              </a:pathLst>
            </a:custGeom>
            <a:solidFill>
              <a:srgbClr val="050682"/>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7600950" y="4468720"/>
            <a:ext cx="3086100" cy="3086100"/>
            <a:chOff x="0" y="0"/>
            <a:chExt cx="812800" cy="812800"/>
          </a:xfrm>
        </p:grpSpPr>
        <p:sp>
          <p:nvSpPr>
            <p:cNvPr name="Freeform 9" id="9"/>
            <p:cNvSpPr/>
            <p:nvPr/>
          </p:nvSpPr>
          <p:spPr>
            <a:xfrm flipH="false" flipV="false">
              <a:off x="0" y="0"/>
              <a:ext cx="812800" cy="812800"/>
            </a:xfrm>
            <a:custGeom>
              <a:avLst/>
              <a:gdLst/>
              <a:ahLst/>
              <a:cxnLst/>
              <a:rect r="r" b="b" t="t" l="l"/>
              <a:pathLst>
                <a:path h="812800" w="812800">
                  <a:moveTo>
                    <a:pt x="75259" y="0"/>
                  </a:moveTo>
                  <a:lnTo>
                    <a:pt x="737541" y="0"/>
                  </a:lnTo>
                  <a:cubicBezTo>
                    <a:pt x="779105" y="0"/>
                    <a:pt x="812800" y="33695"/>
                    <a:pt x="812800" y="75259"/>
                  </a:cubicBezTo>
                  <a:lnTo>
                    <a:pt x="812800" y="737541"/>
                  </a:lnTo>
                  <a:cubicBezTo>
                    <a:pt x="812800" y="779105"/>
                    <a:pt x="779105" y="812800"/>
                    <a:pt x="737541" y="812800"/>
                  </a:cubicBezTo>
                  <a:lnTo>
                    <a:pt x="75259" y="812800"/>
                  </a:lnTo>
                  <a:cubicBezTo>
                    <a:pt x="33695" y="812800"/>
                    <a:pt x="0" y="779105"/>
                    <a:pt x="0" y="737541"/>
                  </a:cubicBezTo>
                  <a:lnTo>
                    <a:pt x="0" y="75259"/>
                  </a:lnTo>
                  <a:cubicBezTo>
                    <a:pt x="0" y="33695"/>
                    <a:pt x="33695" y="0"/>
                    <a:pt x="75259" y="0"/>
                  </a:cubicBezTo>
                  <a:close/>
                </a:path>
              </a:pathLst>
            </a:custGeom>
            <a:solidFill>
              <a:srgbClr val="050682"/>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3877925" y="4468720"/>
            <a:ext cx="3086100" cy="3086100"/>
            <a:chOff x="0" y="0"/>
            <a:chExt cx="812800" cy="812800"/>
          </a:xfrm>
        </p:grpSpPr>
        <p:sp>
          <p:nvSpPr>
            <p:cNvPr name="Freeform 12" id="12"/>
            <p:cNvSpPr/>
            <p:nvPr/>
          </p:nvSpPr>
          <p:spPr>
            <a:xfrm flipH="false" flipV="false">
              <a:off x="0" y="0"/>
              <a:ext cx="812800" cy="812800"/>
            </a:xfrm>
            <a:custGeom>
              <a:avLst/>
              <a:gdLst/>
              <a:ahLst/>
              <a:cxnLst/>
              <a:rect r="r" b="b" t="t" l="l"/>
              <a:pathLst>
                <a:path h="812800" w="812800">
                  <a:moveTo>
                    <a:pt x="75259" y="0"/>
                  </a:moveTo>
                  <a:lnTo>
                    <a:pt x="737541" y="0"/>
                  </a:lnTo>
                  <a:cubicBezTo>
                    <a:pt x="779105" y="0"/>
                    <a:pt x="812800" y="33695"/>
                    <a:pt x="812800" y="75259"/>
                  </a:cubicBezTo>
                  <a:lnTo>
                    <a:pt x="812800" y="737541"/>
                  </a:lnTo>
                  <a:cubicBezTo>
                    <a:pt x="812800" y="779105"/>
                    <a:pt x="779105" y="812800"/>
                    <a:pt x="737541" y="812800"/>
                  </a:cubicBezTo>
                  <a:lnTo>
                    <a:pt x="75259" y="812800"/>
                  </a:lnTo>
                  <a:cubicBezTo>
                    <a:pt x="33695" y="812800"/>
                    <a:pt x="0" y="779105"/>
                    <a:pt x="0" y="737541"/>
                  </a:cubicBezTo>
                  <a:lnTo>
                    <a:pt x="0" y="75259"/>
                  </a:lnTo>
                  <a:cubicBezTo>
                    <a:pt x="0" y="33695"/>
                    <a:pt x="33695" y="0"/>
                    <a:pt x="75259" y="0"/>
                  </a:cubicBezTo>
                  <a:close/>
                </a:path>
              </a:pathLst>
            </a:custGeom>
            <a:solidFill>
              <a:srgbClr val="050682"/>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14030325" y="5869848"/>
            <a:ext cx="2781300" cy="321945"/>
          </a:xfrm>
          <a:prstGeom prst="rect">
            <a:avLst/>
          </a:prstGeom>
        </p:spPr>
        <p:txBody>
          <a:bodyPr anchor="t" rtlCol="false" tIns="0" lIns="0" bIns="0" rIns="0">
            <a:spAutoFit/>
          </a:bodyPr>
          <a:lstStyle/>
          <a:p>
            <a:pPr algn="ctr">
              <a:lnSpc>
                <a:spcPts val="2520"/>
              </a:lnSpc>
            </a:pPr>
            <a:r>
              <a:rPr lang="en-US" sz="2400">
                <a:solidFill>
                  <a:srgbClr val="FFFFFF"/>
                </a:solidFill>
                <a:latin typeface="Montserrat Bold"/>
              </a:rPr>
              <a:t>Çözüm</a:t>
            </a:r>
          </a:p>
        </p:txBody>
      </p:sp>
      <p:sp>
        <p:nvSpPr>
          <p:cNvPr name="AutoShape 15" id="15"/>
          <p:cNvSpPr/>
          <p:nvPr/>
        </p:nvSpPr>
        <p:spPr>
          <a:xfrm rot="0">
            <a:off x="4952867" y="5997483"/>
            <a:ext cx="2278231" cy="0"/>
          </a:xfrm>
          <a:prstGeom prst="line">
            <a:avLst/>
          </a:prstGeom>
          <a:ln cap="flat" w="28575">
            <a:solidFill>
              <a:srgbClr val="FFFFFF"/>
            </a:solidFill>
            <a:prstDash val="solid"/>
            <a:headEnd type="none" len="sm" w="sm"/>
            <a:tailEnd type="arrow" len="sm" w="med"/>
          </a:ln>
        </p:spPr>
      </p:sp>
      <p:sp>
        <p:nvSpPr>
          <p:cNvPr name="AutoShape 16" id="16"/>
          <p:cNvSpPr/>
          <p:nvPr/>
        </p:nvSpPr>
        <p:spPr>
          <a:xfrm rot="0">
            <a:off x="11207373" y="5997483"/>
            <a:ext cx="2278231" cy="0"/>
          </a:xfrm>
          <a:prstGeom prst="line">
            <a:avLst/>
          </a:prstGeom>
          <a:ln cap="flat" w="28575">
            <a:solidFill>
              <a:srgbClr val="FFFFFF"/>
            </a:solidFill>
            <a:prstDash val="solid"/>
            <a:headEnd type="none" len="sm" w="sm"/>
            <a:tailEnd type="arrow" len="sm" w="med"/>
          </a:ln>
        </p:spPr>
      </p:sp>
      <p:pic>
        <p:nvPicPr>
          <p:cNvPr name="Picture 17" id="17"/>
          <p:cNvPicPr>
            <a:picLocks noChangeAspect="true"/>
          </p:cNvPicPr>
          <p:nvPr/>
        </p:nvPicPr>
        <p:blipFill>
          <a:blip r:embed="rId4"/>
          <a:srcRect l="0" t="0" r="65964" b="0"/>
          <a:stretch>
            <a:fillRect/>
          </a:stretch>
        </p:blipFill>
        <p:spPr>
          <a:xfrm flipH="false" flipV="false" rot="0">
            <a:off x="1296234" y="4093844"/>
            <a:ext cx="3266108" cy="3475808"/>
          </a:xfrm>
          <a:prstGeom prst="rect">
            <a:avLst/>
          </a:prstGeom>
        </p:spPr>
      </p:pic>
      <p:pic>
        <p:nvPicPr>
          <p:cNvPr name="Picture 18" id="18"/>
          <p:cNvPicPr>
            <a:picLocks noChangeAspect="true"/>
          </p:cNvPicPr>
          <p:nvPr/>
        </p:nvPicPr>
        <p:blipFill>
          <a:blip r:embed="rId4"/>
          <a:srcRect l="37477" t="9008" r="35295" b="5521"/>
          <a:stretch>
            <a:fillRect/>
          </a:stretch>
        </p:blipFill>
        <p:spPr>
          <a:xfrm flipH="false" flipV="false" rot="0">
            <a:off x="7584959" y="4093844"/>
            <a:ext cx="3043962" cy="3460976"/>
          </a:xfrm>
          <a:prstGeom prst="rect">
            <a:avLst/>
          </a:prstGeom>
        </p:spPr>
      </p:pic>
      <p:pic>
        <p:nvPicPr>
          <p:cNvPr name="Picture 19" id="19"/>
          <p:cNvPicPr>
            <a:picLocks noChangeAspect="true"/>
          </p:cNvPicPr>
          <p:nvPr/>
        </p:nvPicPr>
        <p:blipFill>
          <a:blip r:embed="rId4"/>
          <a:srcRect l="65371" t="0" r="0" b="0"/>
          <a:stretch>
            <a:fillRect/>
          </a:stretch>
        </p:blipFill>
        <p:spPr>
          <a:xfrm flipH="false" flipV="false" rot="0">
            <a:off x="13877925" y="4079012"/>
            <a:ext cx="3323043" cy="3475808"/>
          </a:xfrm>
          <a:prstGeom prst="rect">
            <a:avLst/>
          </a:prstGeom>
        </p:spPr>
      </p:pic>
      <p:grpSp>
        <p:nvGrpSpPr>
          <p:cNvPr name="Group 20" id="20"/>
          <p:cNvGrpSpPr/>
          <p:nvPr/>
        </p:nvGrpSpPr>
        <p:grpSpPr>
          <a:xfrm rot="0">
            <a:off x="17002127" y="9099308"/>
            <a:ext cx="514346" cy="514346"/>
            <a:chOff x="0" y="0"/>
            <a:chExt cx="812800" cy="812800"/>
          </a:xfrm>
        </p:grpSpPr>
        <p:sp>
          <p:nvSpPr>
            <p:cNvPr name="Freeform 21" id="21"/>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22" id="22"/>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7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23877" y="3332791"/>
            <a:ext cx="8223110" cy="9501492"/>
          </a:xfrm>
          <a:prstGeom prst="rect">
            <a:avLst/>
          </a:prstGeom>
        </p:spPr>
      </p:pic>
      <p:pic>
        <p:nvPicPr>
          <p:cNvPr name="Picture 3" id="3"/>
          <p:cNvPicPr>
            <a:picLocks noChangeAspect="true"/>
          </p:cNvPicPr>
          <p:nvPr/>
        </p:nvPicPr>
        <p:blipFill>
          <a:blip r:embed="rId4"/>
          <a:srcRect l="25970" t="0" r="29593" b="71025"/>
          <a:stretch>
            <a:fillRect/>
          </a:stretch>
        </p:blipFill>
        <p:spPr>
          <a:xfrm flipH="false" flipV="false" rot="0">
            <a:off x="1320421" y="5558051"/>
            <a:ext cx="3651616" cy="3912971"/>
          </a:xfrm>
          <a:prstGeom prst="rect">
            <a:avLst/>
          </a:prstGeom>
        </p:spPr>
      </p:pic>
      <p:sp>
        <p:nvSpPr>
          <p:cNvPr name="TextBox 4" id="4"/>
          <p:cNvSpPr txBox="true"/>
          <p:nvPr/>
        </p:nvSpPr>
        <p:spPr>
          <a:xfrm rot="0">
            <a:off x="1320421" y="2160047"/>
            <a:ext cx="3062883" cy="1028701"/>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Open Sauce Bold"/>
              </a:rPr>
              <a:t>1. </a:t>
            </a:r>
            <a:r>
              <a:rPr lang="en-US" sz="2999">
                <a:solidFill>
                  <a:srgbClr val="FFFFFF"/>
                </a:solidFill>
                <a:latin typeface="Open Sauce Bold"/>
              </a:rPr>
              <a:t>Veri Toplama: </a:t>
            </a:r>
          </a:p>
          <a:p>
            <a:pPr>
              <a:lnSpc>
                <a:spcPts val="4199"/>
              </a:lnSpc>
              <a:spcBef>
                <a:spcPct val="0"/>
              </a:spcBef>
            </a:pPr>
          </a:p>
        </p:txBody>
      </p:sp>
      <p:sp>
        <p:nvSpPr>
          <p:cNvPr name="TextBox 5" id="5"/>
          <p:cNvSpPr txBox="true"/>
          <p:nvPr/>
        </p:nvSpPr>
        <p:spPr>
          <a:xfrm rot="0">
            <a:off x="1320421" y="3285166"/>
            <a:ext cx="12457143" cy="1243965"/>
          </a:xfrm>
          <a:prstGeom prst="rect">
            <a:avLst/>
          </a:prstGeom>
        </p:spPr>
        <p:txBody>
          <a:bodyPr anchor="t" rtlCol="false" tIns="0" lIns="0" bIns="0" rIns="0">
            <a:spAutoFit/>
          </a:bodyPr>
          <a:lstStyle/>
          <a:p>
            <a:pPr>
              <a:lnSpc>
                <a:spcPts val="3359"/>
              </a:lnSpc>
            </a:pPr>
            <a:r>
              <a:rPr lang="en-US" sz="2400">
                <a:solidFill>
                  <a:srgbClr val="FFFFFF"/>
                </a:solidFill>
                <a:latin typeface="Open Sauce"/>
              </a:rPr>
              <a:t>İlk adım, derinlik tahmini yapmak için kullanılacak verilerin toplanmasıdır. Bu veriler, monoküler kameradan alınan tek bir görüntüden oluşan MIDAS veri seti gibi bir veri kaynağından gelir.</a:t>
            </a:r>
          </a:p>
        </p:txBody>
      </p:sp>
      <p:grpSp>
        <p:nvGrpSpPr>
          <p:cNvPr name="Group 6" id="6"/>
          <p:cNvGrpSpPr/>
          <p:nvPr/>
        </p:nvGrpSpPr>
        <p:grpSpPr>
          <a:xfrm rot="0">
            <a:off x="17002127" y="9099308"/>
            <a:ext cx="514346" cy="514346"/>
            <a:chOff x="0" y="0"/>
            <a:chExt cx="812800" cy="812800"/>
          </a:xfrm>
        </p:grpSpPr>
        <p:sp>
          <p:nvSpPr>
            <p:cNvPr name="Freeform 7" id="7"/>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8" id="8"/>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649261" y="-3591752"/>
            <a:ext cx="8223110" cy="9501492"/>
          </a:xfrm>
          <a:prstGeom prst="rect">
            <a:avLst/>
          </a:prstGeom>
        </p:spPr>
      </p:pic>
      <p:pic>
        <p:nvPicPr>
          <p:cNvPr name="Picture 3" id="3"/>
          <p:cNvPicPr>
            <a:picLocks noChangeAspect="true"/>
          </p:cNvPicPr>
          <p:nvPr/>
        </p:nvPicPr>
        <p:blipFill>
          <a:blip r:embed="rId4">
            <a:alphaModFix amt="88000"/>
          </a:blip>
          <a:srcRect l="0" t="0" r="0" b="0"/>
          <a:stretch>
            <a:fillRect/>
          </a:stretch>
        </p:blipFill>
        <p:spPr>
          <a:xfrm flipH="false" flipV="false" rot="0">
            <a:off x="11807328" y="1456671"/>
            <a:ext cx="5967122" cy="7373658"/>
          </a:xfrm>
          <a:prstGeom prst="rect">
            <a:avLst/>
          </a:prstGeom>
        </p:spPr>
      </p:pic>
      <p:sp>
        <p:nvSpPr>
          <p:cNvPr name="TextBox 4" id="4"/>
          <p:cNvSpPr txBox="true"/>
          <p:nvPr/>
        </p:nvSpPr>
        <p:spPr>
          <a:xfrm rot="0">
            <a:off x="813747" y="1477015"/>
            <a:ext cx="3274219" cy="1393825"/>
          </a:xfrm>
          <a:prstGeom prst="rect">
            <a:avLst/>
          </a:prstGeom>
        </p:spPr>
        <p:txBody>
          <a:bodyPr anchor="t" rtlCol="false" tIns="0" lIns="0" bIns="0" rIns="0">
            <a:spAutoFit/>
          </a:bodyPr>
          <a:lstStyle/>
          <a:p>
            <a:pPr algn="ctr">
              <a:lnSpc>
                <a:spcPts val="2799"/>
              </a:lnSpc>
              <a:spcBef>
                <a:spcPct val="0"/>
              </a:spcBef>
            </a:pPr>
          </a:p>
          <a:p>
            <a:pPr algn="ctr">
              <a:lnSpc>
                <a:spcPts val="4200"/>
              </a:lnSpc>
              <a:spcBef>
                <a:spcPct val="0"/>
              </a:spcBef>
            </a:pPr>
            <a:r>
              <a:rPr lang="en-US" sz="3000">
                <a:solidFill>
                  <a:srgbClr val="FFFFFF"/>
                </a:solidFill>
                <a:latin typeface="Open Sauce Bold"/>
              </a:rPr>
              <a:t>2.</a:t>
            </a:r>
            <a:r>
              <a:rPr lang="en-US" sz="3000">
                <a:solidFill>
                  <a:srgbClr val="FFFFFF"/>
                </a:solidFill>
                <a:latin typeface="Open Sauce Bold"/>
              </a:rPr>
              <a:t>Veri Hazırlama: </a:t>
            </a:r>
          </a:p>
          <a:p>
            <a:pPr algn="ctr">
              <a:lnSpc>
                <a:spcPts val="4200"/>
              </a:lnSpc>
              <a:spcBef>
                <a:spcPct val="0"/>
              </a:spcBef>
            </a:pPr>
          </a:p>
        </p:txBody>
      </p:sp>
      <p:sp>
        <p:nvSpPr>
          <p:cNvPr name="TextBox 5" id="5"/>
          <p:cNvSpPr txBox="true"/>
          <p:nvPr/>
        </p:nvSpPr>
        <p:spPr>
          <a:xfrm rot="0">
            <a:off x="813747" y="2823215"/>
            <a:ext cx="10375734" cy="824865"/>
          </a:xfrm>
          <a:prstGeom prst="rect">
            <a:avLst/>
          </a:prstGeom>
        </p:spPr>
        <p:txBody>
          <a:bodyPr anchor="t" rtlCol="false" tIns="0" lIns="0" bIns="0" rIns="0">
            <a:spAutoFit/>
          </a:bodyPr>
          <a:lstStyle/>
          <a:p>
            <a:pPr>
              <a:lnSpc>
                <a:spcPts val="3359"/>
              </a:lnSpc>
            </a:pPr>
            <a:r>
              <a:rPr lang="en-US" sz="2400">
                <a:solidFill>
                  <a:srgbClr val="FFFFFF"/>
                </a:solidFill>
                <a:latin typeface="Open Sauce"/>
              </a:rPr>
              <a:t>Toplanan veriler, algoritmanın işleyebileceği hale getirilmelidir. MIDAS veri seti, hazır olduğu için bu adımı geçtim.</a:t>
            </a:r>
          </a:p>
        </p:txBody>
      </p:sp>
      <p:sp>
        <p:nvSpPr>
          <p:cNvPr name="TextBox 6" id="6"/>
          <p:cNvSpPr txBox="true"/>
          <p:nvPr/>
        </p:nvSpPr>
        <p:spPr>
          <a:xfrm rot="0">
            <a:off x="813747" y="4357040"/>
            <a:ext cx="10993580" cy="4596766"/>
          </a:xfrm>
          <a:prstGeom prst="rect">
            <a:avLst/>
          </a:prstGeom>
        </p:spPr>
        <p:txBody>
          <a:bodyPr anchor="t" rtlCol="false" tIns="0" lIns="0" bIns="0" rIns="0">
            <a:spAutoFit/>
          </a:bodyPr>
          <a:lstStyle/>
          <a:p>
            <a:pPr>
              <a:lnSpc>
                <a:spcPts val="3359"/>
              </a:lnSpc>
            </a:pPr>
            <a:r>
              <a:rPr lang="en-US" sz="2399">
                <a:solidFill>
                  <a:srgbClr val="FFFFFF"/>
                </a:solidFill>
                <a:latin typeface="Open Sauce Bold"/>
              </a:rPr>
              <a:t>Model Açıklaması: </a:t>
            </a:r>
          </a:p>
          <a:p>
            <a:pPr>
              <a:lnSpc>
                <a:spcPts val="3359"/>
              </a:lnSpc>
            </a:pPr>
          </a:p>
          <a:p>
            <a:pPr>
              <a:lnSpc>
                <a:spcPts val="3359"/>
              </a:lnSpc>
              <a:spcBef>
                <a:spcPct val="0"/>
              </a:spcBef>
            </a:pPr>
            <a:r>
              <a:rPr lang="en-US" sz="2399">
                <a:solidFill>
                  <a:srgbClr val="FFFFFF"/>
                </a:solidFill>
                <a:latin typeface="Open Sauce Bold"/>
              </a:rPr>
              <a:t>MiDaS</a:t>
            </a:r>
            <a:r>
              <a:rPr lang="en-US" sz="2399">
                <a:solidFill>
                  <a:srgbClr val="FFFFFF"/>
                </a:solidFill>
                <a:latin typeface="Open Sauce"/>
              </a:rPr>
              <a:t>, tek bir görüntüden göreceli ters derinliği hesaplar. Depo, küçük, yüksek hızlı bir modelden en yüksek doğruluğu sağlayan çok büyük bir modele kadar farklı kullanım durumlarını kapsayan birden fazla model sağlar. </a:t>
            </a:r>
          </a:p>
          <a:p>
            <a:pPr>
              <a:lnSpc>
                <a:spcPts val="3359"/>
              </a:lnSpc>
              <a:spcBef>
                <a:spcPct val="0"/>
              </a:spcBef>
            </a:pPr>
          </a:p>
          <a:p>
            <a:pPr>
              <a:lnSpc>
                <a:spcPts val="3359"/>
              </a:lnSpc>
              <a:spcBef>
                <a:spcPct val="0"/>
              </a:spcBef>
            </a:pPr>
            <a:r>
              <a:rPr lang="en-US" sz="2399">
                <a:solidFill>
                  <a:srgbClr val="FFFFFF"/>
                </a:solidFill>
                <a:latin typeface="Open Sauce Bold"/>
              </a:rPr>
              <a:t>Bağımlılıklar:</a:t>
            </a:r>
          </a:p>
          <a:p>
            <a:pPr>
              <a:lnSpc>
                <a:spcPts val="3359"/>
              </a:lnSpc>
              <a:spcBef>
                <a:spcPct val="0"/>
              </a:spcBef>
            </a:pPr>
          </a:p>
          <a:p>
            <a:pPr>
              <a:lnSpc>
                <a:spcPts val="3359"/>
              </a:lnSpc>
              <a:spcBef>
                <a:spcPct val="0"/>
              </a:spcBef>
            </a:pPr>
            <a:r>
              <a:rPr lang="en-US" sz="2399">
                <a:solidFill>
                  <a:srgbClr val="FFFFFF"/>
                </a:solidFill>
                <a:latin typeface="Open Sauce"/>
                <a:hlinkClick r:id="rId5" tooltip="https://github.com/rwightman/pytorch-image-models"/>
              </a:rPr>
              <a:t>MiDaS </a:t>
            </a:r>
            <a:r>
              <a:rPr lang="en-US" sz="2399">
                <a:solidFill>
                  <a:srgbClr val="FFFFFF"/>
                </a:solidFill>
                <a:latin typeface="Open Sauce Bold"/>
                <a:hlinkClick r:id="rId6" tooltip="https://github.com/rwightman/pytorch-image-models"/>
              </a:rPr>
              <a:t>timm</a:t>
            </a:r>
            <a:r>
              <a:rPr lang="en-US" sz="2399">
                <a:solidFill>
                  <a:srgbClr val="FFFFFF"/>
                </a:solidFill>
                <a:latin typeface="Open Sauce"/>
              </a:rPr>
              <a:t> kütüphanesine bağlıdır.</a:t>
            </a:r>
          </a:p>
          <a:p>
            <a:pPr>
              <a:lnSpc>
                <a:spcPts val="3359"/>
              </a:lnSpc>
              <a:spcBef>
                <a:spcPct val="0"/>
              </a:spcBef>
            </a:pPr>
          </a:p>
        </p:txBody>
      </p:sp>
      <p:grpSp>
        <p:nvGrpSpPr>
          <p:cNvPr name="Group 7" id="7"/>
          <p:cNvGrpSpPr/>
          <p:nvPr/>
        </p:nvGrpSpPr>
        <p:grpSpPr>
          <a:xfrm rot="0">
            <a:off x="17002127" y="9099308"/>
            <a:ext cx="514346" cy="514346"/>
            <a:chOff x="0" y="0"/>
            <a:chExt cx="812800" cy="812800"/>
          </a:xfrm>
        </p:grpSpPr>
        <p:sp>
          <p:nvSpPr>
            <p:cNvPr name="Freeform 8" id="8"/>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9" id="9"/>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651700" y="235725"/>
            <a:ext cx="6016611" cy="5079240"/>
          </a:xfrm>
          <a:prstGeom prst="rect">
            <a:avLst/>
          </a:prstGeom>
        </p:spPr>
      </p:pic>
      <p:pic>
        <p:nvPicPr>
          <p:cNvPr name="Picture 3" id="3"/>
          <p:cNvPicPr>
            <a:picLocks noChangeAspect="true"/>
          </p:cNvPicPr>
          <p:nvPr/>
        </p:nvPicPr>
        <p:blipFill>
          <a:blip r:embed="rId3"/>
          <a:srcRect l="4339" t="0" r="0" b="0"/>
          <a:stretch>
            <a:fillRect/>
          </a:stretch>
        </p:blipFill>
        <p:spPr>
          <a:xfrm flipH="false" flipV="false" rot="0">
            <a:off x="10651700" y="5501994"/>
            <a:ext cx="6092625" cy="4549280"/>
          </a:xfrm>
          <a:prstGeom prst="rect">
            <a:avLst/>
          </a:prstGeom>
        </p:spPr>
      </p:pic>
      <p:pic>
        <p:nvPicPr>
          <p:cNvPr name="Picture 4" id="4"/>
          <p:cNvPicPr>
            <a:picLocks noChangeAspect="true"/>
          </p:cNvPicPr>
          <p:nvPr/>
        </p:nvPicPr>
        <p:blipFill>
          <a:blip r:embed="rId4">
            <a:alphaModFix amt="63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649261" y="-3591752"/>
            <a:ext cx="8223110" cy="9501492"/>
          </a:xfrm>
          <a:prstGeom prst="rect">
            <a:avLst/>
          </a:prstGeom>
        </p:spPr>
      </p:pic>
      <p:sp>
        <p:nvSpPr>
          <p:cNvPr name="TextBox 5" id="5"/>
          <p:cNvSpPr txBox="true"/>
          <p:nvPr/>
        </p:nvSpPr>
        <p:spPr>
          <a:xfrm rot="0">
            <a:off x="669935" y="2718196"/>
            <a:ext cx="6748016" cy="931545"/>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Open Sauce Bold"/>
              </a:rPr>
              <a:t>Derinlik Haritalarının Oluşturulması: </a:t>
            </a:r>
          </a:p>
          <a:p>
            <a:pPr algn="ctr">
              <a:lnSpc>
                <a:spcPts val="3359"/>
              </a:lnSpc>
              <a:spcBef>
                <a:spcPct val="0"/>
              </a:spcBef>
            </a:pPr>
          </a:p>
        </p:txBody>
      </p:sp>
      <p:sp>
        <p:nvSpPr>
          <p:cNvPr name="TextBox 6" id="6"/>
          <p:cNvSpPr txBox="true"/>
          <p:nvPr/>
        </p:nvSpPr>
        <p:spPr>
          <a:xfrm rot="0">
            <a:off x="669935" y="4497705"/>
            <a:ext cx="9741998" cy="1243965"/>
          </a:xfrm>
          <a:prstGeom prst="rect">
            <a:avLst/>
          </a:prstGeom>
        </p:spPr>
        <p:txBody>
          <a:bodyPr anchor="t" rtlCol="false" tIns="0" lIns="0" bIns="0" rIns="0">
            <a:spAutoFit/>
          </a:bodyPr>
          <a:lstStyle/>
          <a:p>
            <a:pPr>
              <a:lnSpc>
                <a:spcPts val="3359"/>
              </a:lnSpc>
            </a:pPr>
            <a:r>
              <a:rPr lang="en-US" sz="2400">
                <a:solidFill>
                  <a:srgbClr val="FFFFFF"/>
                </a:solidFill>
                <a:latin typeface="Open Sauce"/>
              </a:rPr>
              <a:t>MIDAS algoritması, verileri işleyerek derinlik haritalarını oluşturur. Bu haritalar, görüntülerin her pikselindeki derinliği temsil eden sayısal değerlerdir.</a:t>
            </a:r>
          </a:p>
        </p:txBody>
      </p:sp>
      <p:grpSp>
        <p:nvGrpSpPr>
          <p:cNvPr name="Group 7" id="7"/>
          <p:cNvGrpSpPr/>
          <p:nvPr/>
        </p:nvGrpSpPr>
        <p:grpSpPr>
          <a:xfrm rot="0">
            <a:off x="17002127" y="9099308"/>
            <a:ext cx="514346" cy="514346"/>
            <a:chOff x="0" y="0"/>
            <a:chExt cx="812800" cy="812800"/>
          </a:xfrm>
        </p:grpSpPr>
        <p:sp>
          <p:nvSpPr>
            <p:cNvPr name="Freeform 8" id="8"/>
            <p:cNvSpPr/>
            <p:nvPr/>
          </p:nvSpPr>
          <p:spPr>
            <a:xfrm flipH="false" flipV="false">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name="TextBox 9" id="9"/>
            <p:cNvSpPr txBox="true"/>
            <p:nvPr/>
          </p:nvSpPr>
          <p:spPr>
            <a:xfrm>
              <a:off x="0" y="165100"/>
              <a:ext cx="711200" cy="44450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DAFhlBgr7zw</dc:identifier>
  <dcterms:modified xsi:type="dcterms:W3CDTF">2011-08-01T06:04:30Z</dcterms:modified>
  <cp:revision>1</cp:revision>
  <dc:title>Lacivert Sarı Firma Stratejileri Beyin Fırtınası Sunum</dc:title>
</cp:coreProperties>
</file>